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theme/theme10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theme/theme7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  <p:sldMasterId id="2147483697" r:id="rId4"/>
    <p:sldMasterId id="2147483699" r:id="rId5"/>
    <p:sldMasterId id="2147483704" r:id="rId6"/>
    <p:sldMasterId id="2147483875" r:id="rId7"/>
    <p:sldMasterId id="2147483889" r:id="rId8"/>
    <p:sldMasterId id="2147483927" r:id="rId9"/>
  </p:sldMasterIdLst>
  <p:notesMasterIdLst>
    <p:notesMasterId r:id="rId40"/>
  </p:notesMasterIdLst>
  <p:sldIdLst>
    <p:sldId id="256" r:id="rId10"/>
    <p:sldId id="285" r:id="rId11"/>
    <p:sldId id="257" r:id="rId12"/>
    <p:sldId id="298" r:id="rId13"/>
    <p:sldId id="290" r:id="rId14"/>
    <p:sldId id="301" r:id="rId15"/>
    <p:sldId id="258" r:id="rId16"/>
    <p:sldId id="299" r:id="rId17"/>
    <p:sldId id="300" r:id="rId18"/>
    <p:sldId id="260" r:id="rId19"/>
    <p:sldId id="264" r:id="rId20"/>
    <p:sldId id="265" r:id="rId21"/>
    <p:sldId id="307" r:id="rId22"/>
    <p:sldId id="266" r:id="rId23"/>
    <p:sldId id="293" r:id="rId24"/>
    <p:sldId id="294" r:id="rId25"/>
    <p:sldId id="259" r:id="rId26"/>
    <p:sldId id="295" r:id="rId27"/>
    <p:sldId id="296" r:id="rId28"/>
    <p:sldId id="297" r:id="rId29"/>
    <p:sldId id="274" r:id="rId30"/>
    <p:sldId id="275" r:id="rId31"/>
    <p:sldId id="308" r:id="rId32"/>
    <p:sldId id="302" r:id="rId33"/>
    <p:sldId id="303" r:id="rId34"/>
    <p:sldId id="306" r:id="rId35"/>
    <p:sldId id="304" r:id="rId36"/>
    <p:sldId id="305" r:id="rId37"/>
    <p:sldId id="287" r:id="rId38"/>
    <p:sldId id="276" r:id="rId3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977" autoAdjust="0"/>
    <p:restoredTop sz="96046" autoAdjust="0"/>
  </p:normalViewPr>
  <p:slideViewPr>
    <p:cSldViewPr>
      <p:cViewPr varScale="1">
        <p:scale>
          <a:sx n="70" d="100"/>
          <a:sy n="70" d="100"/>
        </p:scale>
        <p:origin x="-118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1A7B67-87FA-4E1D-B977-9F04BEEB0341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BDE35E-5B69-442B-920A-DFB7CA052F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7541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BDE35E-5B69-442B-920A-DFB7CA052FB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1355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BDE35E-5B69-442B-920A-DFB7CA052FB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3018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BDE35E-5B69-442B-920A-DFB7CA052FB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4881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BDE35E-5B69-442B-920A-DFB7CA052FBC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4841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44104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91068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9088" y="228600"/>
            <a:ext cx="2093912" cy="34004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2588" y="228600"/>
            <a:ext cx="6134100" cy="34004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71144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228600"/>
            <a:ext cx="8380412" cy="7508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382588" y="1414463"/>
            <a:ext cx="8380412" cy="2214562"/>
          </a:xfrm>
        </p:spPr>
        <p:txBody>
          <a:bodyPr/>
          <a:lstStyle/>
          <a:p>
            <a:pPr lvl="0"/>
            <a:r>
              <a:rPr lang="ru-RU" noProof="0" smtClean="0"/>
              <a:t>Вставка рисунка SmartArt</a:t>
            </a:r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xmlns="" val="35481134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848668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06395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5482741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2588" y="1414463"/>
            <a:ext cx="4113212" cy="221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4463"/>
            <a:ext cx="4114800" cy="221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41887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707566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91797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75435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12707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4484819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6698160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56186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9088" y="228600"/>
            <a:ext cx="2093912" cy="34004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2588" y="228600"/>
            <a:ext cx="6134100" cy="34004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06849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55063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92722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3900384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2588" y="1414463"/>
            <a:ext cx="4113212" cy="221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4463"/>
            <a:ext cx="4114800" cy="221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07898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31541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71587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6412136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571243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2504714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5802832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408901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9088" y="228600"/>
            <a:ext cx="2093912" cy="34004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2588" y="228600"/>
            <a:ext cx="6134100" cy="34004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44202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K-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3"/>
          <p:cNvCxnSpPr/>
          <p:nvPr userDrawn="1"/>
        </p:nvCxnSpPr>
        <p:spPr>
          <a:xfrm rot="5400000">
            <a:off x="-1638299" y="3162300"/>
            <a:ext cx="52578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4"/>
          <p:cNvCxnSpPr/>
          <p:nvPr userDrawn="1"/>
        </p:nvCxnSpPr>
        <p:spPr>
          <a:xfrm rot="10800000">
            <a:off x="989013" y="5791200"/>
            <a:ext cx="3962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5"/>
          <p:cNvCxnSpPr/>
          <p:nvPr userDrawn="1"/>
        </p:nvCxnSpPr>
        <p:spPr>
          <a:xfrm>
            <a:off x="4249738" y="6342063"/>
            <a:ext cx="3932237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6"/>
          <p:cNvCxnSpPr/>
          <p:nvPr userDrawn="1"/>
        </p:nvCxnSpPr>
        <p:spPr>
          <a:xfrm rot="5400000">
            <a:off x="6251576" y="4413250"/>
            <a:ext cx="3859212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/>
          <p:cNvCxnSpPr/>
          <p:nvPr userDrawn="1"/>
        </p:nvCxnSpPr>
        <p:spPr>
          <a:xfrm>
            <a:off x="6783388" y="3883025"/>
            <a:ext cx="1398587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8"/>
          <p:cNvCxnSpPr/>
          <p:nvPr userDrawn="1"/>
        </p:nvCxnSpPr>
        <p:spPr>
          <a:xfrm>
            <a:off x="6783388" y="2484438"/>
            <a:ext cx="1398587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9"/>
          <p:cNvCxnSpPr/>
          <p:nvPr userDrawn="1"/>
        </p:nvCxnSpPr>
        <p:spPr>
          <a:xfrm rot="16200000">
            <a:off x="6084094" y="3183732"/>
            <a:ext cx="1400175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10" descr="empowering_people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914525" y="5534025"/>
            <a:ext cx="31083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1" descr="through_technology01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143375" y="6086475"/>
            <a:ext cx="311626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 descr="to_realize01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257300" y="5888038"/>
            <a:ext cx="667385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3" descr="MS_logo01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4500" y="327025"/>
            <a:ext cx="11334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273266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ottom_bar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6726238"/>
            <a:ext cx="9144000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eader01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60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2355850"/>
            <a:ext cx="7681913" cy="1523495"/>
          </a:xfrm>
        </p:spPr>
        <p:txBody>
          <a:bodyPr>
            <a:noAutofit/>
          </a:bodyPr>
          <a:lstStyle>
            <a:lvl1pPr algn="l" defTabSz="91436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400" b="0" kern="1200" cap="none" spc="-125" dirty="0">
                <a:ln w="3175">
                  <a:noFill/>
                </a:ln>
                <a:gradFill>
                  <a:gsLst>
                    <a:gs pos="0">
                      <a:schemeClr val="bg2"/>
                    </a:gs>
                    <a:gs pos="25000">
                      <a:schemeClr val="bg2"/>
                    </a:gs>
                    <a:gs pos="100000">
                      <a:schemeClr val="bg2">
                        <a:lumMod val="75000"/>
                      </a:schemeClr>
                    </a:gs>
                  </a:gsLst>
                  <a:lin ang="5400000" scaled="0"/>
                </a:gradFill>
                <a:effectLst/>
                <a:latin typeface="Trebuchet MS" pitchFamily="34" charset="0"/>
                <a:ea typeface="+mn-ea"/>
                <a:cs typeface="Arial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2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62398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0709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58611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914130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2588" y="1414463"/>
            <a:ext cx="4113212" cy="221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4463"/>
            <a:ext cx="4114800" cy="221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450638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F4E29-CF0A-4104-8B92-13927AE231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59401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PRP Ukraine\CSR\RT w Kipiani april 2008\header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00125" y="5737225"/>
            <a:ext cx="7000875" cy="104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71E5C-B9BF-4066-9256-6AC3A0FDE0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90202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7858484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xmlns="" val="10570987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8968393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34202865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37323923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757802"/>
            <a:ext cx="4114800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981" y="1757802"/>
            <a:ext cx="4117019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9667724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5264981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081503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97991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: печать с использованием оттенков сер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068243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0356093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Заголовок и объект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1522745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xmlns="" val="2509607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267A52-C25E-4E61-8921-71F7C0F868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40507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пользуется для слайдов с кодом программного обеспеч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2117503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8091685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pPr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62554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37819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267A52-C25E-4E61-8921-71F7C0F868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215516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4/7/2021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308903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35696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4/7/2021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825634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4/7/2021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843121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4/7/2021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046586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4/7/2021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332214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252893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301053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714545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17649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54530" y="3765449"/>
            <a:ext cx="5449871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5461973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675265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4/7/2021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662840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212899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4/7/2021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967625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36469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112590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4235635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2789228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.jpe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image" Target="../media/image16.png"/><Relationship Id="rId2" Type="http://schemas.openxmlformats.org/officeDocument/2006/relationships/slideLayout" Target="../slideLayouts/slideLayout43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image" Target="../media/image14.jpeg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17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theme" Target="../theme/theme9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049"/>
          <p:cNvSpPr>
            <a:spLocks noGrp="1" noChangeArrowheads="1"/>
          </p:cNvSpPr>
          <p:nvPr>
            <p:ph type="title"/>
          </p:nvPr>
        </p:nvSpPr>
        <p:spPr bwMode="auto">
          <a:xfrm>
            <a:off x="382588" y="228600"/>
            <a:ext cx="8380412" cy="75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Title Slide</a:t>
            </a:r>
          </a:p>
        </p:txBody>
      </p:sp>
      <p:sp>
        <p:nvSpPr>
          <p:cNvPr id="1027" name="Rectangle 205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2588" y="1414463"/>
            <a:ext cx="8380412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pic>
        <p:nvPicPr>
          <p:cNvPr id="1028" name="Rectangle 205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296400" y="130175"/>
            <a:ext cx="2413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</a:defRPr>
      </a:lvl2pPr>
      <a:lvl3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</a:defRPr>
      </a:lvl3pPr>
      <a:lvl4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</a:defRPr>
      </a:lvl4pPr>
      <a:lvl5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</a:defRPr>
      </a:lvl5pPr>
      <a:lvl6pPr marL="800100" indent="-342900" algn="l" defTabSz="-138731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</a:defRPr>
      </a:lvl6pPr>
      <a:lvl7pPr marL="1257300" indent="-342900" algn="l" defTabSz="-138731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</a:defRPr>
      </a:lvl7pPr>
      <a:lvl8pPr marL="1714500" indent="-342900" algn="l" defTabSz="-138731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</a:defRPr>
      </a:lvl8pPr>
      <a:lvl9pPr marL="2171700" indent="-342900" algn="l" defTabSz="-138731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</a:defRPr>
      </a:lvl9pPr>
    </p:titleStyle>
    <p:bodyStyle>
      <a:lvl1pPr marL="342900" indent="-34290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800">
          <a:solidFill>
            <a:schemeClr val="tx1"/>
          </a:solidFill>
          <a:latin typeface="+mn-lt"/>
        </a:defRPr>
      </a:lvl2pPr>
      <a:lvl3pPr marL="1143000" indent="-22860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400">
          <a:solidFill>
            <a:schemeClr val="tx1"/>
          </a:solidFill>
          <a:latin typeface="+mn-lt"/>
        </a:defRPr>
      </a:lvl3pPr>
      <a:lvl4pPr marL="1600200" indent="-22860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000">
          <a:solidFill>
            <a:schemeClr val="tx1"/>
          </a:solidFill>
          <a:latin typeface="+mn-lt"/>
        </a:defRPr>
      </a:lvl4pPr>
      <a:lvl5pPr marL="2057400" indent="-22860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000">
          <a:solidFill>
            <a:schemeClr val="tx1"/>
          </a:solidFill>
          <a:latin typeface="+mn-lt"/>
        </a:defRPr>
      </a:lvl5pPr>
      <a:lvl6pPr marL="2514600" indent="-228600" algn="l" defTabSz="-138731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000">
          <a:solidFill>
            <a:schemeClr val="tx1"/>
          </a:solidFill>
          <a:latin typeface="+mn-lt"/>
        </a:defRPr>
      </a:lvl6pPr>
      <a:lvl7pPr marL="2971800" indent="-228600" algn="l" defTabSz="-138731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000">
          <a:solidFill>
            <a:schemeClr val="tx1"/>
          </a:solidFill>
          <a:latin typeface="+mn-lt"/>
        </a:defRPr>
      </a:lvl7pPr>
      <a:lvl8pPr marL="3429000" indent="-228600" algn="l" defTabSz="-138731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000">
          <a:solidFill>
            <a:schemeClr val="tx1"/>
          </a:solidFill>
          <a:latin typeface="+mn-lt"/>
        </a:defRPr>
      </a:lvl8pPr>
      <a:lvl9pPr marL="3886200" indent="-228600" algn="l" defTabSz="-138731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073"/>
          <p:cNvSpPr>
            <a:spLocks noGrp="1" noChangeArrowheads="1"/>
          </p:cNvSpPr>
          <p:nvPr>
            <p:ph type="title"/>
          </p:nvPr>
        </p:nvSpPr>
        <p:spPr bwMode="auto">
          <a:xfrm>
            <a:off x="382588" y="228600"/>
            <a:ext cx="8380412" cy="75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Title Slide</a:t>
            </a:r>
          </a:p>
        </p:txBody>
      </p:sp>
      <p:sp>
        <p:nvSpPr>
          <p:cNvPr id="2051" name="Rectangle 307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2588" y="1414463"/>
            <a:ext cx="8380412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pic>
        <p:nvPicPr>
          <p:cNvPr id="2052" name="Rectangle 307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1101725"/>
            <a:ext cx="9144000" cy="159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Rectangle 307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43525" y="5419725"/>
            <a:ext cx="3200400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2pPr>
      <a:lvl3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3pPr>
      <a:lvl4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4pPr>
      <a:lvl5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5pPr>
      <a:lvl6pPr marL="800100" indent="-342900" algn="l" defTabSz="-138731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6pPr>
      <a:lvl7pPr marL="1257300" indent="-342900" algn="l" defTabSz="-138731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7pPr>
      <a:lvl8pPr marL="1714500" indent="-342900" algn="l" defTabSz="-138731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8pPr>
      <a:lvl9pPr marL="2171700" indent="-342900" algn="l" defTabSz="-138731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9pPr>
    </p:titleStyle>
    <p:bodyStyle>
      <a:lvl1pPr marL="342900" indent="-34290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defTabSz="-138731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defTabSz="-138731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defTabSz="-138731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defTabSz="-138731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6"/>
        </a:buBlip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097"/>
          <p:cNvSpPr>
            <a:spLocks noGrp="1" noChangeArrowheads="1"/>
          </p:cNvSpPr>
          <p:nvPr>
            <p:ph type="title"/>
          </p:nvPr>
        </p:nvSpPr>
        <p:spPr bwMode="auto">
          <a:xfrm>
            <a:off x="382588" y="228600"/>
            <a:ext cx="8380412" cy="75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Title Slide</a:t>
            </a:r>
          </a:p>
        </p:txBody>
      </p:sp>
      <p:sp>
        <p:nvSpPr>
          <p:cNvPr id="3075" name="Rectangle 409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2588" y="1414463"/>
            <a:ext cx="8380412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pic>
        <p:nvPicPr>
          <p:cNvPr id="3076" name="Rectangle 409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296400" y="130175"/>
            <a:ext cx="2413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2pPr>
      <a:lvl3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3pPr>
      <a:lvl4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4pPr>
      <a:lvl5pPr marL="342900" indent="-342900" algn="l" defTabSz="-1387316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5pPr>
      <a:lvl6pPr marL="800100" indent="-342900" algn="l" defTabSz="-138731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6pPr>
      <a:lvl7pPr marL="1257300" indent="-342900" algn="l" defTabSz="-138731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7pPr>
      <a:lvl8pPr marL="1714500" indent="-342900" algn="l" defTabSz="-138731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8pPr>
      <a:lvl9pPr marL="2171700" indent="-342900" algn="l" defTabSz="-138731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Segoe Semibold" pitchFamily="34" charset="0"/>
          <a:cs typeface="Arial" charset="0"/>
        </a:defRPr>
      </a:lvl9pPr>
    </p:titleStyle>
    <p:bodyStyle>
      <a:lvl1pPr marL="342900" indent="-34290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5"/>
        </a:buBlip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5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5"/>
        </a:buBlip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defTabSz="-13873163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5"/>
        </a:buBlip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defTabSz="-138731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5"/>
        </a:buBlip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defTabSz="-138731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5"/>
        </a:buBlip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defTabSz="-138731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5"/>
        </a:buBlip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defTabSz="-138731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5"/>
        </a:buBlip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51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1000" y="1412875"/>
            <a:ext cx="8382000" cy="213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1" r:id="rId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800" kern="1200" spc="-125" dirty="0">
          <a:ln w="3175">
            <a:noFill/>
          </a:ln>
          <a:gradFill>
            <a:gsLst>
              <a:gs pos="0">
                <a:schemeClr val="bg2"/>
              </a:gs>
              <a:gs pos="25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0"/>
          </a:gradFill>
          <a:latin typeface="Trebuchet MS" pitchFamily="34" charset="0"/>
          <a:ea typeface="+mn-ea"/>
          <a:cs typeface="Arial" charset="0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9pPr>
    </p:titleStyle>
    <p:bodyStyle>
      <a:lvl1pPr marL="396875" indent="-39687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4"/>
        </a:buBlip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9687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4"/>
        </a:buBlip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258888" indent="-344488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4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4963" indent="-34607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4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1941513" indent="-3365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4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516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1000" y="1412875"/>
            <a:ext cx="8382000" cy="213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2" r:id="rId1"/>
    <p:sldLayoutId id="2147483857" r:id="rId2"/>
    <p:sldLayoutId id="2147483858" r:id="rId3"/>
    <p:sldLayoutId id="2147483859" r:id="rId4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800" kern="1200" spc="-125" dirty="0">
          <a:ln w="3175">
            <a:noFill/>
          </a:ln>
          <a:gradFill>
            <a:gsLst>
              <a:gs pos="0">
                <a:schemeClr val="bg2"/>
              </a:gs>
              <a:gs pos="2500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5400000" scaled="0"/>
          </a:gradFill>
          <a:latin typeface="Trebuchet MS" pitchFamily="34" charset="0"/>
          <a:ea typeface="+mn-ea"/>
          <a:cs typeface="Arial" charset="0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Trebuchet MS" pitchFamily="34" charset="0"/>
          <a:cs typeface="Arial" pitchFamily="34" charset="0"/>
        </a:defRPr>
      </a:lvl9pPr>
    </p:titleStyle>
    <p:bodyStyle>
      <a:lvl1pPr marL="396875" indent="-39687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7"/>
        </a:buBlip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9687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7"/>
        </a:buBlip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258888" indent="-344488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7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4963" indent="-346075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7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1941513" indent="-336550" algn="l" defTabSz="912813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Blip>
          <a:blip r:embed="rId7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Arial" charset="0"/>
              </a:defRPr>
            </a:lvl1pPr>
          </a:lstStyle>
          <a:p>
            <a:pPr>
              <a:defRPr/>
            </a:pPr>
            <a:fld id="{FD06A7E9-9051-4919-84A6-9B44F10E11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3" r:id="rId2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Sans Unicode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Sans Unicode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Sans Unicode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Lucida Sans Unicode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0616774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888" r:id="rId13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hite rectangle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61981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73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66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1000"/>
                </a:schemeClr>
              </a:gs>
              <a:gs pos="75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8000"/>
                </a:schemeClr>
              </a:gs>
              <a:gs pos="72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pPr/>
              <a:t>4/7/2021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761461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  <p:sldLayoutId id="2147483939" r:id="rId12"/>
    <p:sldLayoutId id="2147483940" r:id="rId13"/>
    <p:sldLayoutId id="2147483941" r:id="rId14"/>
    <p:sldLayoutId id="2147483942" r:id="rId15"/>
    <p:sldLayoutId id="2147483943" r:id="rId16"/>
    <p:sldLayoutId id="2147483944" r:id="rId17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5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46945" y="1000108"/>
            <a:ext cx="5491352" cy="4572032"/>
          </a:xfrm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/>
            <a:r>
              <a:rPr lang="ru-RU" sz="4000" b="1" i="1" cap="none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Команда ЮИД</a:t>
            </a:r>
            <a:br>
              <a:rPr lang="ru-RU" sz="4000" b="1" i="1" cap="none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4000" b="1" i="1" cap="none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</a:t>
            </a:r>
            <a:r>
              <a:rPr lang="ru-RU" sz="40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Светофор</a:t>
            </a:r>
            <a:r>
              <a:rPr lang="ru-RU" sz="4000" b="1" i="1" cap="none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  <a:r>
              <a:rPr lang="ru-RU" sz="4000" b="1" i="1" cap="none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4000" b="1" i="1" cap="none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бюджетное общеобразовательное учреждение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Ульянковская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основная общеобразовательная школа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Кайбицкого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муниципального района Республики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Татарстан»</a:t>
            </a:r>
            <a:r>
              <a:rPr lang="ru-RU" sz="1800" dirty="0" smtClean="0">
                <a:solidFill>
                  <a:srgbClr val="FF0000"/>
                </a:solidFill>
              </a:rPr>
              <a:t/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18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1000" b="1" i="1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7429520" y="0"/>
            <a:ext cx="1409680" cy="1610586"/>
            <a:chOff x="228600" y="304800"/>
            <a:chExt cx="2133600" cy="2133600"/>
          </a:xfrm>
        </p:grpSpPr>
        <p:sp>
          <p:nvSpPr>
            <p:cNvPr id="6" name="Овал 5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500298" y="214290"/>
            <a:ext cx="645639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Легко шагать по цветным бульварам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, </a:t>
            </a:r>
          </a:p>
          <a:p>
            <a:pPr algn="just">
              <a:defRPr/>
            </a:pP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резвиться </a:t>
            </a:r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в парках, дворах и садах,</a:t>
            </a:r>
          </a:p>
          <a:p>
            <a:pPr algn="just">
              <a:defRPr/>
            </a:pPr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Но существует закон на 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дорогах</a:t>
            </a:r>
          </a:p>
          <a:p>
            <a:pPr algn="just">
              <a:defRPr/>
            </a:pP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Его необходимо знать!</a:t>
            </a:r>
            <a:endParaRPr lang="ru-RU" sz="2000" b="1" i="1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142844" y="0"/>
            <a:ext cx="1628756" cy="1624002"/>
            <a:chOff x="228600" y="304800"/>
            <a:chExt cx="2133600" cy="2133600"/>
          </a:xfrm>
        </p:grpSpPr>
        <p:sp>
          <p:nvSpPr>
            <p:cNvPr id="14" name="Овал 13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  <p:pic>
        <p:nvPicPr>
          <p:cNvPr id="9" name="Рисунок 8" descr="IMG-20210407-WA006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928802"/>
            <a:ext cx="8501122" cy="49291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228600" y="304800"/>
            <a:ext cx="1343004" cy="1195374"/>
            <a:chOff x="228600" y="304800"/>
            <a:chExt cx="2133600" cy="2133600"/>
          </a:xfrm>
        </p:grpSpPr>
        <p:sp>
          <p:nvSpPr>
            <p:cNvPr id="10" name="Овал 9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  <p:pic>
        <p:nvPicPr>
          <p:cNvPr id="12" name="Рисунок 11" descr="C:\Users\ULSCHOOL-3\Desktop\дюп\IMG_1471.JPG"/>
          <p:cNvPicPr/>
          <p:nvPr/>
        </p:nvPicPr>
        <p:blipFill>
          <a:blip r:embed="rId3"/>
          <a:srcRect l="12828" t="16910" r="17899" b="17334"/>
          <a:stretch>
            <a:fillRect/>
          </a:stretch>
        </p:blipFill>
        <p:spPr bwMode="auto">
          <a:xfrm>
            <a:off x="428596" y="1357298"/>
            <a:ext cx="8358246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285729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Обучение навыкам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управления велосипедом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228600" y="304800"/>
            <a:ext cx="1343004" cy="1266812"/>
            <a:chOff x="228600" y="304800"/>
            <a:chExt cx="2133600" cy="2133600"/>
          </a:xfrm>
        </p:grpSpPr>
        <p:sp>
          <p:nvSpPr>
            <p:cNvPr id="8" name="Овал 7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  <p:pic>
        <p:nvPicPr>
          <p:cNvPr id="11" name="Рисунок 10" descr="колесо"/>
          <p:cNvPicPr/>
          <p:nvPr/>
        </p:nvPicPr>
        <p:blipFill>
          <a:blip r:embed="rId4"/>
          <a:srcRect l="4958" t="22546" r="23087"/>
          <a:stretch>
            <a:fillRect/>
          </a:stretch>
        </p:blipFill>
        <p:spPr bwMode="auto">
          <a:xfrm>
            <a:off x="214282" y="1357298"/>
            <a:ext cx="871543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2286000" y="214291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 smtClean="0">
                <a:solidFill>
                  <a:srgbClr val="FFFF00"/>
                </a:solidFill>
                <a:ea typeface="Times New Roman" pitchFamily="18" charset="0"/>
                <a:cs typeface="Arial" pitchFamily="34" charset="0"/>
              </a:rPr>
              <a:t>Обучение навыкам </a:t>
            </a:r>
            <a:endParaRPr lang="ru-RU" sz="2400" dirty="0" smtClean="0">
              <a:solidFill>
                <a:srgbClr val="FFFF00"/>
              </a:solidFill>
              <a:cs typeface="Arial" pitchFamily="34" charset="0"/>
            </a:endParaRPr>
          </a:p>
          <a:p>
            <a:pPr lvl="0" algn="ctr" eaLnBrk="0" hangingPunct="0"/>
            <a:r>
              <a:rPr lang="ru-RU" sz="2400" dirty="0" smtClean="0">
                <a:solidFill>
                  <a:srgbClr val="FFFF00"/>
                </a:solidFill>
                <a:ea typeface="Times New Roman" pitchFamily="18" charset="0"/>
                <a:cs typeface="Arial" pitchFamily="34" charset="0"/>
              </a:rPr>
              <a:t>управления велосипедом</a:t>
            </a:r>
            <a:endParaRPr lang="ru-RU" sz="2400" dirty="0" smtClean="0">
              <a:solidFill>
                <a:srgbClr val="FFFF00"/>
              </a:solidFill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198.jpg"/>
          <p:cNvPicPr>
            <a:picLocks noGrp="1" noChangeAspect="1"/>
          </p:cNvPicPr>
          <p:nvPr>
            <p:ph idx="1"/>
          </p:nvPr>
        </p:nvPicPr>
        <p:blipFill>
          <a:blip r:embed="rId2"/>
          <a:srcRect l="37795" t="2157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72493" y="367124"/>
            <a:ext cx="967174" cy="10687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0" y="0"/>
            <a:ext cx="1343004" cy="1481126"/>
            <a:chOff x="228600" y="304800"/>
            <a:chExt cx="2133600" cy="2133600"/>
          </a:xfrm>
        </p:grpSpPr>
        <p:sp>
          <p:nvSpPr>
            <p:cNvPr id="12" name="Овал 11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357290" y="0"/>
            <a:ext cx="592935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09675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Проведение бесед по ПДД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IMG_20210319_13372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643050"/>
            <a:ext cx="8072494" cy="4610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452718"/>
            <a:ext cx="5682734" cy="1047456"/>
          </a:xfrm>
        </p:spPr>
        <p:txBody>
          <a:bodyPr/>
          <a:lstStyle/>
          <a:p>
            <a:pPr lvl="0"/>
            <a:r>
              <a:rPr lang="ru-RU" sz="3200" dirty="0" smtClean="0">
                <a:solidFill>
                  <a:srgbClr val="FFFF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Проведение бесед по ПДД</a:t>
            </a:r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pic>
        <p:nvPicPr>
          <p:cNvPr id="4" name="Содержимое 3" descr="IMG-20210301-WA0024"/>
          <p:cNvPicPr>
            <a:picLocks noGrp="1"/>
          </p:cNvPicPr>
          <p:nvPr>
            <p:ph idx="1"/>
          </p:nvPr>
        </p:nvPicPr>
        <p:blipFill>
          <a:blip r:embed="rId2"/>
          <a:srcRect l="9524"/>
          <a:stretch>
            <a:fillRect/>
          </a:stretch>
        </p:blipFill>
        <p:spPr bwMode="auto">
          <a:xfrm>
            <a:off x="1000100" y="2000240"/>
            <a:ext cx="7500990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4"/>
          <p:cNvGrpSpPr/>
          <p:nvPr/>
        </p:nvGrpSpPr>
        <p:grpSpPr>
          <a:xfrm>
            <a:off x="228600" y="304800"/>
            <a:ext cx="1343004" cy="1266812"/>
            <a:chOff x="228600" y="304800"/>
            <a:chExt cx="2133600" cy="2133600"/>
          </a:xfrm>
        </p:grpSpPr>
        <p:sp>
          <p:nvSpPr>
            <p:cNvPr id="6" name="Овал 5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452718"/>
            <a:ext cx="6039924" cy="1400530"/>
          </a:xfrm>
        </p:spPr>
        <p:txBody>
          <a:bodyPr/>
          <a:lstStyle/>
          <a:p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Работа с начальными классами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Содержимое 3" descr="IMG_20210406_124904"/>
          <p:cNvPicPr>
            <a:picLocks noGrp="1"/>
          </p:cNvPicPr>
          <p:nvPr>
            <p:ph idx="1"/>
          </p:nvPr>
        </p:nvPicPr>
        <p:blipFill>
          <a:blip r:embed="rId2" cstate="print"/>
          <a:srcRect l="1062" t="16768"/>
          <a:stretch>
            <a:fillRect/>
          </a:stretch>
        </p:blipFill>
        <p:spPr bwMode="auto">
          <a:xfrm>
            <a:off x="1082446" y="1428737"/>
            <a:ext cx="7132891" cy="4683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4"/>
          <p:cNvGrpSpPr/>
          <p:nvPr/>
        </p:nvGrpSpPr>
        <p:grpSpPr>
          <a:xfrm>
            <a:off x="214282" y="214290"/>
            <a:ext cx="1271566" cy="1195374"/>
            <a:chOff x="228600" y="304800"/>
            <a:chExt cx="2133600" cy="2133600"/>
          </a:xfrm>
        </p:grpSpPr>
        <p:sp>
          <p:nvSpPr>
            <p:cNvPr id="6" name="Овал 5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14480" y="285728"/>
            <a:ext cx="6286544" cy="107721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Мы активно пропагандируем </a:t>
            </a:r>
            <a:endParaRPr lang="ru-RU" sz="16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правила </a:t>
            </a:r>
            <a:r>
              <a:rPr lang="ru-RU" sz="1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дорожного</a:t>
            </a:r>
          </a:p>
          <a:p>
            <a:pPr algn="ctr">
              <a:defRPr/>
            </a:pPr>
            <a:r>
              <a:rPr lang="ru-RU" sz="1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движения, делимся знаниями </a:t>
            </a:r>
            <a:endParaRPr lang="ru-RU" sz="1600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малышами </a:t>
            </a:r>
            <a:endParaRPr lang="ru-RU" sz="16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228600" y="304800"/>
            <a:ext cx="1485880" cy="1052498"/>
            <a:chOff x="228600" y="304800"/>
            <a:chExt cx="2133600" cy="2133600"/>
          </a:xfrm>
        </p:grpSpPr>
        <p:sp>
          <p:nvSpPr>
            <p:cNvPr id="13" name="Овал 12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  <p:pic>
        <p:nvPicPr>
          <p:cNvPr id="16" name="Рисунок 15" descr="DSCN028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57364"/>
            <a:ext cx="9144000" cy="50006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210406_124727"/>
          <p:cNvPicPr>
            <a:picLocks noGrp="1"/>
          </p:cNvPicPr>
          <p:nvPr>
            <p:ph idx="1"/>
          </p:nvPr>
        </p:nvPicPr>
        <p:blipFill>
          <a:blip r:embed="rId2" cstate="print"/>
          <a:srcRect l="-1332" t="9109" r="1778" b="8527"/>
          <a:stretch>
            <a:fillRect/>
          </a:stretch>
        </p:blipFill>
        <p:spPr bwMode="auto">
          <a:xfrm>
            <a:off x="642910" y="1357298"/>
            <a:ext cx="7572428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4"/>
          <p:cNvGrpSpPr/>
          <p:nvPr/>
        </p:nvGrpSpPr>
        <p:grpSpPr>
          <a:xfrm>
            <a:off x="142844" y="0"/>
            <a:ext cx="1357322" cy="1285884"/>
            <a:chOff x="228600" y="304800"/>
            <a:chExt cx="2133600" cy="2133600"/>
          </a:xfrm>
        </p:grpSpPr>
        <p:sp>
          <p:nvSpPr>
            <p:cNvPr id="6" name="Овал 5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  <p:sp>
        <p:nvSpPr>
          <p:cNvPr id="8" name="Прямоугольник 7"/>
          <p:cNvSpPr/>
          <p:nvPr/>
        </p:nvSpPr>
        <p:spPr>
          <a:xfrm>
            <a:off x="2214546" y="357166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Работа с начальными классами</a:t>
            </a:r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210406_125017"/>
          <p:cNvPicPr>
            <a:picLocks noGrp="1"/>
          </p:cNvPicPr>
          <p:nvPr>
            <p:ph idx="1"/>
          </p:nvPr>
        </p:nvPicPr>
        <p:blipFill>
          <a:blip r:embed="rId2" cstate="print"/>
          <a:srcRect t="21900" r="4111" b="13393"/>
          <a:stretch>
            <a:fillRect/>
          </a:stretch>
        </p:blipFill>
        <p:spPr bwMode="auto">
          <a:xfrm>
            <a:off x="571473" y="714356"/>
            <a:ext cx="8286808" cy="5534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4"/>
          <p:cNvGrpSpPr/>
          <p:nvPr/>
        </p:nvGrpSpPr>
        <p:grpSpPr>
          <a:xfrm>
            <a:off x="142844" y="0"/>
            <a:ext cx="1357322" cy="1285884"/>
            <a:chOff x="228600" y="304800"/>
            <a:chExt cx="2133600" cy="2133600"/>
          </a:xfrm>
        </p:grpSpPr>
        <p:sp>
          <p:nvSpPr>
            <p:cNvPr id="6" name="Овал 5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43240" y="5214950"/>
            <a:ext cx="5715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ln w="1143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славной </a:t>
            </a: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Ульянковской</a:t>
            </a:r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школе отряд ЮИД есть…</a:t>
            </a:r>
          </a:p>
        </p:txBody>
      </p:sp>
      <p:pic>
        <p:nvPicPr>
          <p:cNvPr id="6" name="Picture 4" descr="C:\Users\савия\Desktop\яна фотолар\карточкалар 3030\фото\20170808_1418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1214422"/>
            <a:ext cx="5500726" cy="3929090"/>
          </a:xfrm>
          <a:prstGeom prst="round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928926" y="214290"/>
            <a:ext cx="478634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 бюджетное общеобразовательное учреждение</a:t>
            </a: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14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Ульянковская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основная общеобразовательная школа</a:t>
            </a: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14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Кайбицкого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муниципального района Республики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Татарстан»</a:t>
            </a:r>
            <a:endParaRPr lang="ru-RU" sz="1400" dirty="0">
              <a:solidFill>
                <a:srgbClr val="FF0000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7715272" y="0"/>
            <a:ext cx="1428728" cy="1409688"/>
            <a:chOff x="228600" y="304800"/>
            <a:chExt cx="2133600" cy="2133600"/>
          </a:xfrm>
        </p:grpSpPr>
        <p:sp>
          <p:nvSpPr>
            <p:cNvPr id="8" name="Овал 7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4758109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210407_124406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14282" y="214290"/>
            <a:ext cx="1357322" cy="1285884"/>
            <a:chOff x="228600" y="304800"/>
            <a:chExt cx="2133600" cy="2133600"/>
          </a:xfrm>
        </p:grpSpPr>
        <p:sp>
          <p:nvSpPr>
            <p:cNvPr id="6" name="Овал 5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24400" y="4114800"/>
            <a:ext cx="397703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sz="22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Знаем Правила движения,</a:t>
            </a:r>
          </a:p>
          <a:p>
            <a:pPr algn="r">
              <a:spcAft>
                <a:spcPts val="0"/>
              </a:spcAft>
            </a:pPr>
            <a:r>
              <a:rPr lang="ru-RU" sz="22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Что достойны уважения!</a:t>
            </a:r>
          </a:p>
          <a:p>
            <a:pPr algn="r">
              <a:spcAft>
                <a:spcPts val="0"/>
              </a:spcAft>
            </a:pPr>
            <a:r>
              <a:rPr lang="ru-RU" sz="22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Их расскажет, объяснит</a:t>
            </a:r>
            <a:endParaRPr lang="ru-RU" sz="2200" b="1" i="1" dirty="0">
              <a:ln>
                <a:solidFill>
                  <a:schemeClr val="tx1"/>
                </a:solidFill>
              </a:ln>
              <a:solidFill>
                <a:srgbClr val="FFFF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spcAft>
                <a:spcPts val="0"/>
              </a:spcAft>
            </a:pPr>
            <a:r>
              <a:rPr lang="ru-RU" sz="2200" b="1" i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Член отряда из ЮИД</a:t>
            </a:r>
            <a:r>
              <a:rPr lang="ru-RU" sz="2200" b="1" i="1" dirty="0">
                <a:solidFill>
                  <a:srgbClr val="FFFF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!</a:t>
            </a:r>
            <a:endParaRPr lang="ru-RU" sz="2200" b="1" i="1" dirty="0">
              <a:solidFill>
                <a:srgbClr val="FFFF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04800" y="589511"/>
            <a:ext cx="2133600" cy="2133600"/>
            <a:chOff x="228600" y="304800"/>
            <a:chExt cx="2133600" cy="2133600"/>
          </a:xfrm>
        </p:grpSpPr>
        <p:sp>
          <p:nvSpPr>
            <p:cNvPr id="10" name="Овал 9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  <p:pic>
        <p:nvPicPr>
          <p:cNvPr id="13" name="Рисунок 12" descr="IMG_20210406_124904"/>
          <p:cNvPicPr/>
          <p:nvPr/>
        </p:nvPicPr>
        <p:blipFill>
          <a:blip r:embed="rId4" cstate="print"/>
          <a:srcRect l="26442" t="27902" r="39659" b="35775"/>
          <a:stretch>
            <a:fillRect/>
          </a:stretch>
        </p:blipFill>
        <p:spPr bwMode="auto">
          <a:xfrm>
            <a:off x="3143240" y="214290"/>
            <a:ext cx="5357850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6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IMG_20210319_133720.jpg"/>
          <p:cNvPicPr>
            <a:picLocks noChangeAspect="1"/>
          </p:cNvPicPr>
          <p:nvPr/>
        </p:nvPicPr>
        <p:blipFill>
          <a:blip r:embed="rId5" cstate="print"/>
          <a:srcRect l="42073" t="18293"/>
          <a:stretch>
            <a:fillRect/>
          </a:stretch>
        </p:blipFill>
        <p:spPr>
          <a:xfrm>
            <a:off x="214282" y="3357562"/>
            <a:ext cx="4357718" cy="32737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6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1317384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4601" y="571480"/>
            <a:ext cx="57007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</a:rPr>
              <a:t>Проведение </a:t>
            </a:r>
            <a:r>
              <a:rPr lang="ru-RU" sz="2400" b="1" dirty="0" smtClean="0">
                <a:solidFill>
                  <a:srgbClr val="FF0000"/>
                </a:solidFill>
              </a:rPr>
              <a:t>среза </a:t>
            </a:r>
            <a:endParaRPr lang="ru-RU" sz="2400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знаний по ПДД </a:t>
            </a:r>
            <a:endParaRPr lang="ru-RU" sz="2400" dirty="0" smtClean="0">
              <a:solidFill>
                <a:srgbClr val="FF0000"/>
              </a:solidFill>
            </a:endParaRPr>
          </a:p>
          <a:p>
            <a:pPr>
              <a:spcAft>
                <a:spcPts val="0"/>
              </a:spcAft>
            </a:pPr>
            <a:endParaRPr lang="ru-RU" sz="2400" b="1" i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228600" y="304800"/>
            <a:ext cx="1557318" cy="1552564"/>
            <a:chOff x="228600" y="304800"/>
            <a:chExt cx="2133600" cy="2133600"/>
          </a:xfrm>
        </p:grpSpPr>
        <p:sp>
          <p:nvSpPr>
            <p:cNvPr id="10" name="Овал 9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  <p:pic>
        <p:nvPicPr>
          <p:cNvPr id="15" name="Рисунок 14" descr="пдд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8596" y="1785926"/>
            <a:ext cx="8215370" cy="4624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7098938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Работа юных санитаров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юид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571612"/>
            <a:ext cx="7715304" cy="46434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452718"/>
            <a:ext cx="6325676" cy="1400530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rgbClr val="FFFF00"/>
                </a:solidFill>
              </a:rPr>
              <a:t>В конкурсе  рисунков посвященных </a:t>
            </a:r>
            <a:r>
              <a:rPr lang="ru-RU" sz="1800" dirty="0" smtClean="0">
                <a:solidFill>
                  <a:srgbClr val="FFFF00"/>
                </a:solidFill>
              </a:rPr>
              <a:t>теме «Знай </a:t>
            </a:r>
            <a:r>
              <a:rPr lang="ru-RU" sz="1800" dirty="0" smtClean="0">
                <a:solidFill>
                  <a:srgbClr val="FFFF00"/>
                </a:solidFill>
              </a:rPr>
              <a:t>и соблюдай  правила дорожного движения» участвовали  работы 1-7 классов </a:t>
            </a:r>
            <a:endParaRPr lang="ru-RU" sz="1800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s1200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85926"/>
            <a:ext cx="4000528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s20025125"/>
          <p:cNvPicPr/>
          <p:nvPr/>
        </p:nvPicPr>
        <p:blipFill>
          <a:blip r:embed="rId3"/>
          <a:srcRect b="10249"/>
          <a:stretch>
            <a:fillRect/>
          </a:stretch>
        </p:blipFill>
        <p:spPr bwMode="auto">
          <a:xfrm>
            <a:off x="4857752" y="1785926"/>
            <a:ext cx="3786214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Группа 6"/>
          <p:cNvGrpSpPr/>
          <p:nvPr/>
        </p:nvGrpSpPr>
        <p:grpSpPr>
          <a:xfrm>
            <a:off x="214282" y="214290"/>
            <a:ext cx="928694" cy="928694"/>
            <a:chOff x="228600" y="304800"/>
            <a:chExt cx="2133600" cy="2133600"/>
          </a:xfrm>
        </p:grpSpPr>
        <p:sp>
          <p:nvSpPr>
            <p:cNvPr id="8" name="Овал 7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1\Downloads\ЮИД-2015\ЮИД\Фото1718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o="urn:schemas-microsoft-com:office:office" xmlns:m="http://schemas.openxmlformats.org/officeDocument/2006/math" xmlns:v="urn:schemas-microsoft-com:vml" xmlns:wp="http://schemas.openxmlformats.org/drawingml/2006/wordprocessingDrawing" xmlns:w10="urn:schemas-microsoft-com:office:word" xmlns:w="http://schemas.openxmlformats.org/wordprocessingml/2006/main" xmlns:wne="http://schemas.microsoft.com/office/word/2006/wordml" xmlns="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57158" y="1000108"/>
            <a:ext cx="4357718" cy="5500726"/>
          </a:xfrm>
          <a:prstGeom prst="rect">
            <a:avLst/>
          </a:prstGeom>
          <a:noFill/>
          <a:extLst>
            <a:ext uri="{909E8E84-426E-40DD-AFC4-6F175D3DCCD1}">
              <a14:hiddenFill xmlns:ve="http://schemas.openxmlformats.org/markup-compatibility/2006" xmlns:o="urn:schemas-microsoft-com:office:office" xmlns:m="http://schemas.openxmlformats.org/officeDocument/2006/math" xmlns:v="urn:schemas-microsoft-com:vml" xmlns:wp="http://schemas.openxmlformats.org/drawingml/2006/wordprocessingDrawing" xmlns:w10="urn:schemas-microsoft-com:office:word" xmlns:w="http://schemas.openxmlformats.org/wordprocessingml/2006/main" xmlns:wne="http://schemas.microsoft.com/office/word/2006/wordml" xmlns="" xmlns:a14="http://schemas.microsoft.com/office/drawing/2010/main" xmlns:pic="http://schemas.openxmlformats.org/drawingml/2006/picture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1\Downloads\ЮИД-2015\ЮИД\Фото1721.jp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o="urn:schemas-microsoft-com:office:office" xmlns:m="http://schemas.openxmlformats.org/officeDocument/2006/math" xmlns:v="urn:schemas-microsoft-com:vml" xmlns:wp="http://schemas.openxmlformats.org/drawingml/2006/wordprocessingDrawing" xmlns:w10="urn:schemas-microsoft-com:office:word" xmlns:w="http://schemas.openxmlformats.org/wordprocessingml/2006/main" xmlns:wne="http://schemas.microsoft.com/office/word/2006/wordml" xmlns="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072066" y="1000108"/>
            <a:ext cx="3786214" cy="5429288"/>
          </a:xfrm>
          <a:prstGeom prst="rect">
            <a:avLst/>
          </a:prstGeom>
          <a:noFill/>
          <a:extLst>
            <a:ext uri="{909E8E84-426E-40DD-AFC4-6F175D3DCCD1}">
              <a14:hiddenFill xmlns:ve="http://schemas.openxmlformats.org/markup-compatibility/2006" xmlns:o="urn:schemas-microsoft-com:office:office" xmlns:m="http://schemas.openxmlformats.org/officeDocument/2006/math" xmlns:v="urn:schemas-microsoft-com:vml" xmlns:wp="http://schemas.openxmlformats.org/drawingml/2006/wordprocessingDrawing" xmlns:w10="urn:schemas-microsoft-com:office:word" xmlns:w="http://schemas.openxmlformats.org/wordprocessingml/2006/main" xmlns:wne="http://schemas.microsoft.com/office/word/2006/wordml" xmlns="" xmlns:a14="http://schemas.microsoft.com/office/drawing/2010/main" xmlns:pic="http://schemas.openxmlformats.org/drawingml/2006/picture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-20210407-WA006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28670"/>
            <a:ext cx="9144000" cy="5929330"/>
          </a:xfrm>
        </p:spPr>
      </p:pic>
      <p:grpSp>
        <p:nvGrpSpPr>
          <p:cNvPr id="5" name="Группа 4"/>
          <p:cNvGrpSpPr/>
          <p:nvPr/>
        </p:nvGrpSpPr>
        <p:grpSpPr>
          <a:xfrm>
            <a:off x="214282" y="214290"/>
            <a:ext cx="928694" cy="928694"/>
            <a:chOff x="228600" y="304800"/>
            <a:chExt cx="2133600" cy="2133600"/>
          </a:xfrm>
        </p:grpSpPr>
        <p:sp>
          <p:nvSpPr>
            <p:cNvPr id="6" name="Овал 5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Агитбригада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савия\Desktop\минем юид\Screenshot_20210406_130107_com.android.gallery3d.jpg"/>
          <p:cNvPicPr>
            <a:picLocks noGrp="1"/>
          </p:cNvPicPr>
          <p:nvPr>
            <p:ph idx="1"/>
          </p:nvPr>
        </p:nvPicPr>
        <p:blipFill>
          <a:blip r:embed="rId2"/>
          <a:srcRect t="38853" b="32474"/>
          <a:stretch>
            <a:fillRect/>
          </a:stretch>
        </p:blipFill>
        <p:spPr bwMode="auto">
          <a:xfrm>
            <a:off x="285720" y="1285860"/>
            <a:ext cx="8643998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4"/>
          <p:cNvGrpSpPr/>
          <p:nvPr/>
        </p:nvGrpSpPr>
        <p:grpSpPr>
          <a:xfrm>
            <a:off x="214282" y="214290"/>
            <a:ext cx="928694" cy="928694"/>
            <a:chOff x="228600" y="304800"/>
            <a:chExt cx="2133600" cy="2133600"/>
          </a:xfrm>
        </p:grpSpPr>
        <p:sp>
          <p:nvSpPr>
            <p:cNvPr id="6" name="Овал 5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210407_182356.jpg"/>
          <p:cNvPicPr>
            <a:picLocks noGrp="1"/>
          </p:cNvPicPr>
          <p:nvPr>
            <p:ph idx="1"/>
          </p:nvPr>
        </p:nvPicPr>
        <p:blipFill>
          <a:blip r:embed="rId2" cstate="print"/>
          <a:srcRect r="-1137" b="1950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14282" y="214290"/>
            <a:ext cx="928694" cy="928694"/>
            <a:chOff x="228600" y="304800"/>
            <a:chExt cx="2133600" cy="2133600"/>
          </a:xfrm>
        </p:grpSpPr>
        <p:sp>
          <p:nvSpPr>
            <p:cNvPr id="6" name="Овал 5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2133600"/>
            <a:ext cx="411480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И в заключение…</a:t>
            </a:r>
          </a:p>
          <a:p>
            <a:endParaRPr lang="ru-RU" sz="2400" b="1" i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Всегда </a:t>
            </a:r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мы дорожим </a:t>
            </a:r>
          </a:p>
          <a:p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здоровьем, дружбой, </a:t>
            </a:r>
          </a:p>
          <a:p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радостью </a:t>
            </a:r>
          </a:p>
          <a:p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 </a:t>
            </a:r>
            <a:r>
              <a:rPr lang="ru-RU" sz="2000" b="1" i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ЮИДом</a:t>
            </a:r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постигаем </a:t>
            </a:r>
          </a:p>
          <a:p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науку 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доброты. </a:t>
            </a:r>
            <a:endParaRPr lang="ru-RU" sz="2000" b="1" i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И с интересом мир </a:t>
            </a:r>
          </a:p>
          <a:p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ответит нам </a:t>
            </a:r>
            <a:endParaRPr lang="ru-RU" sz="2000" b="1" i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взаимностью, </a:t>
            </a:r>
            <a:endParaRPr lang="ru-RU" sz="2000" b="1" i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Лишь не сдавайся, </a:t>
            </a:r>
            <a:endParaRPr lang="ru-RU" sz="2000" b="1" i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верь </a:t>
            </a:r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в себя, </a:t>
            </a:r>
            <a:endParaRPr lang="ru-RU" sz="2000" b="1" i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как </a:t>
            </a:r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верим 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себя 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МЫ!</a:t>
            </a:r>
            <a:endParaRPr lang="ru-RU" sz="2000" b="1" i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52400" y="91507"/>
            <a:ext cx="2542252" cy="1847248"/>
          </a:xfrm>
          <a:prstGeom prst="rect">
            <a:avLst/>
          </a:prstGeom>
        </p:spPr>
      </p:pic>
      <p:pic>
        <p:nvPicPr>
          <p:cNvPr id="6" name="Рисунок 5" descr="IMG_20210407_1242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4744" y="0"/>
            <a:ext cx="5429256" cy="2928958"/>
          </a:xfrm>
          <a:prstGeom prst="rect">
            <a:avLst/>
          </a:prstGeom>
        </p:spPr>
      </p:pic>
      <p:pic>
        <p:nvPicPr>
          <p:cNvPr id="7" name="Рисунок 6" descr="IMG_20201224_1146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6248" y="3214686"/>
            <a:ext cx="4857751" cy="364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677477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857620" y="1135150"/>
            <a:ext cx="5072098" cy="48320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>
              <a:defRPr/>
            </a:pPr>
            <a:r>
              <a:rPr lang="ru-RU" sz="2800" b="1" i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Всех славных дел ЮИД </a:t>
            </a:r>
          </a:p>
          <a:p>
            <a:pPr algn="r">
              <a:defRPr/>
            </a:pPr>
            <a:r>
              <a:rPr lang="ru-RU" sz="2800" b="1" i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 перечесть…</a:t>
            </a:r>
            <a:endParaRPr lang="ru-RU" sz="2800" b="1" i="1" spc="5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endParaRPr lang="ru-RU" sz="2800" b="1" i="1" spc="50" dirty="0" smtClean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r>
              <a:rPr lang="ru-RU" sz="2800" b="1" i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Мы </a:t>
            </a:r>
            <a:r>
              <a:rPr lang="ru-RU" sz="2800" b="1" i="1" spc="5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свое призванье не </a:t>
            </a:r>
            <a:r>
              <a:rPr lang="ru-RU" sz="2800" b="1" i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забудем,</a:t>
            </a:r>
            <a:endParaRPr lang="ru-RU" sz="2800" b="1" i="1" spc="5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r>
              <a:rPr lang="ru-RU" sz="2800" b="1" i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 правилах </a:t>
            </a:r>
            <a:r>
              <a:rPr lang="ru-RU" sz="2800" b="1" i="1" spc="5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мы </a:t>
            </a:r>
            <a:r>
              <a:rPr lang="ru-RU" sz="2800" b="1" i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всё </a:t>
            </a:r>
          </a:p>
          <a:p>
            <a:pPr algn="r">
              <a:defRPr/>
            </a:pPr>
            <a:r>
              <a:rPr lang="ru-RU" sz="2800" b="1" i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расскажем людям!</a:t>
            </a:r>
            <a:endParaRPr lang="ru-RU" sz="2800" b="1" i="1" spc="5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r>
              <a:rPr lang="ru-RU" sz="2800" b="1" i="1" spc="5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ПДД важней всего на </a:t>
            </a:r>
            <a:r>
              <a:rPr lang="ru-RU" sz="2800" b="1" i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свете - </a:t>
            </a:r>
            <a:endParaRPr lang="ru-RU" sz="2800" b="1" i="1" spc="5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r">
              <a:defRPr/>
            </a:pPr>
            <a:r>
              <a:rPr lang="ru-RU" sz="2800" b="1" i="1" spc="5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Знают это взрослые и </a:t>
            </a:r>
            <a:r>
              <a:rPr lang="ru-RU" sz="2800" b="1" i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дети!</a:t>
            </a:r>
            <a:endParaRPr lang="ru-RU" sz="2800" b="1" i="1" spc="5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86000" y="409767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85720" y="0"/>
            <a:ext cx="1571636" cy="1409688"/>
            <a:chOff x="228600" y="304800"/>
            <a:chExt cx="2133600" cy="2133600"/>
          </a:xfrm>
        </p:grpSpPr>
        <p:sp>
          <p:nvSpPr>
            <p:cNvPr id="5" name="Овал 4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  <p:pic>
        <p:nvPicPr>
          <p:cNvPr id="11" name="Рисунок 10" descr="IMG_20210319_134638"/>
          <p:cNvPicPr/>
          <p:nvPr/>
        </p:nvPicPr>
        <p:blipFill>
          <a:blip r:embed="rId3" cstate="print"/>
          <a:srcRect l="16225" t="21042" b="10463"/>
          <a:stretch>
            <a:fillRect/>
          </a:stretch>
        </p:blipFill>
        <p:spPr bwMode="auto">
          <a:xfrm>
            <a:off x="-214346" y="1500174"/>
            <a:ext cx="5500726" cy="471490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scene3d>
            <a:camera prst="perspectiveContrastingRightFacing"/>
            <a:lightRig rig="threePt" dir="t"/>
          </a:scene3d>
          <a:sp3d>
            <a:bevelT prst="slope"/>
          </a:sp3d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/>
          </p:cNvSpPr>
          <p:nvPr/>
        </p:nvSpPr>
        <p:spPr>
          <a:xfrm>
            <a:off x="2667000" y="3124200"/>
            <a:ext cx="6477000" cy="12954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273050" indent="-2730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FB833"/>
              </a:buClr>
              <a:buSzPct val="6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E5AF"/>
              </a:buClr>
              <a:buSzPct val="60000"/>
              <a:buFont typeface="Wingdings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32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3600" b="1" i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i="1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2800" i="1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2800" i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6324600" y="731520"/>
            <a:ext cx="2133600" cy="2133600"/>
            <a:chOff x="228600" y="304800"/>
            <a:chExt cx="2133600" cy="2133600"/>
          </a:xfrm>
        </p:grpSpPr>
        <p:sp>
          <p:nvSpPr>
            <p:cNvPr id="7" name="Овал 6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6663673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37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00174"/>
            <a:ext cx="371477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810" name="Rectangle 2"/>
          <p:cNvSpPr>
            <a:spLocks noChangeArrowheads="1"/>
          </p:cNvSpPr>
          <p:nvPr/>
        </p:nvSpPr>
        <p:spPr bwMode="auto">
          <a:xfrm>
            <a:off x="4071934" y="785794"/>
            <a:ext cx="4143404" cy="7509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Наш девиз: 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		</a:t>
            </a: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Возьми за правило 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	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соблюдать Правила!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Цель работы отряда: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>
                <a:solidFill>
                  <a:srgbClr val="FFFF00"/>
                </a:solidFill>
              </a:rPr>
              <a:t>обеспечение </a:t>
            </a:r>
          </a:p>
          <a:p>
            <a:r>
              <a:rPr lang="ru-RU" sz="3200" dirty="0" smtClean="0">
                <a:solidFill>
                  <a:srgbClr val="FFFF00"/>
                </a:solidFill>
              </a:rPr>
              <a:t>безопасности </a:t>
            </a:r>
          </a:p>
          <a:p>
            <a:r>
              <a:rPr lang="ru-RU" sz="3200" dirty="0" smtClean="0">
                <a:solidFill>
                  <a:srgbClr val="FFFF00"/>
                </a:solidFill>
              </a:rPr>
              <a:t>обучающихся</a:t>
            </a:r>
          </a:p>
          <a:p>
            <a:r>
              <a:rPr lang="ru-RU" sz="3200" dirty="0" smtClean="0">
                <a:solidFill>
                  <a:srgbClr val="FFFF00"/>
                </a:solidFill>
              </a:rPr>
              <a:t> на дорогах села, района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9811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28600" y="304800"/>
            <a:ext cx="2133600" cy="2133600"/>
            <a:chOff x="228600" y="304800"/>
            <a:chExt cx="2133600" cy="2133600"/>
          </a:xfrm>
        </p:grpSpPr>
        <p:sp>
          <p:nvSpPr>
            <p:cNvPr id="3" name="Овал 2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  <p:sp>
        <p:nvSpPr>
          <p:cNvPr id="16" name="Прямоугольник 15"/>
          <p:cNvSpPr/>
          <p:nvPr/>
        </p:nvSpPr>
        <p:spPr>
          <a:xfrm>
            <a:off x="7162800" y="3458210"/>
            <a:ext cx="14371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sz="2000" b="1" i="1" dirty="0" err="1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Альмир</a:t>
            </a:r>
            <a:endParaRPr lang="ru-RU" sz="2000" b="1" i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456801" y="6132826"/>
            <a:ext cx="12586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Антон</a:t>
            </a:r>
            <a:endParaRPr lang="ru-RU" sz="2000" b="1" i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143505" y="3429000"/>
            <a:ext cx="16430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Николай</a:t>
            </a:r>
            <a:endParaRPr lang="ru-RU" sz="2000" b="1" i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214679" y="3143248"/>
            <a:ext cx="1285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Ксения</a:t>
            </a:r>
            <a:endParaRPr lang="ru-RU" sz="2000" b="1" i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143372" y="5286388"/>
            <a:ext cx="15716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Денис</a:t>
            </a:r>
            <a:endParaRPr lang="ru-RU" sz="2000" b="1" i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428728" y="6248144"/>
            <a:ext cx="15001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Евгения</a:t>
            </a:r>
            <a:endParaRPr lang="ru-RU" sz="2000" b="1" i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07000" y="4088645"/>
            <a:ext cx="19361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ts val="0"/>
              </a:spcAft>
            </a:pP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Кирилл</a:t>
            </a:r>
            <a:endParaRPr lang="ru-RU" sz="2000" b="1" i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 descr="IMG_20210319_134638"/>
          <p:cNvPicPr/>
          <p:nvPr/>
        </p:nvPicPr>
        <p:blipFill>
          <a:blip r:embed="rId3" cstate="print"/>
          <a:srcRect l="84966" t="26874" b="54141"/>
          <a:stretch>
            <a:fillRect/>
          </a:stretch>
        </p:blipFill>
        <p:spPr bwMode="auto">
          <a:xfrm>
            <a:off x="7000892" y="2071678"/>
            <a:ext cx="1643074" cy="142876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IMG_20210319_134638"/>
          <p:cNvPicPr/>
          <p:nvPr/>
        </p:nvPicPr>
        <p:blipFill>
          <a:blip r:embed="rId4"/>
          <a:srcRect l="16225" t="35930" r="73395" b="45108"/>
          <a:stretch>
            <a:fillRect/>
          </a:stretch>
        </p:blipFill>
        <p:spPr bwMode="auto">
          <a:xfrm>
            <a:off x="571472" y="2643182"/>
            <a:ext cx="1857388" cy="1260389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IMG-20210301-WA0024"/>
          <p:cNvPicPr/>
          <p:nvPr/>
        </p:nvPicPr>
        <p:blipFill>
          <a:blip r:embed="rId5"/>
          <a:srcRect l="52223" t="1078" r="35854" b="77011"/>
          <a:stretch>
            <a:fillRect/>
          </a:stretch>
        </p:blipFill>
        <p:spPr bwMode="auto">
          <a:xfrm>
            <a:off x="6929454" y="4643446"/>
            <a:ext cx="1714512" cy="1265889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 descr="IMG-20210301-WA0024"/>
          <p:cNvPicPr/>
          <p:nvPr/>
        </p:nvPicPr>
        <p:blipFill>
          <a:blip r:embed="rId5"/>
          <a:srcRect l="41271" t="2155" r="46945" b="76293"/>
          <a:stretch>
            <a:fillRect/>
          </a:stretch>
        </p:blipFill>
        <p:spPr bwMode="auto">
          <a:xfrm>
            <a:off x="1285852" y="4643446"/>
            <a:ext cx="1928826" cy="1260389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Рисунок 28" descr="IMG-20210301-WA0024"/>
          <p:cNvPicPr/>
          <p:nvPr/>
        </p:nvPicPr>
        <p:blipFill>
          <a:blip r:embed="rId5"/>
          <a:srcRect l="19484" t="9483" r="60670" b="61638"/>
          <a:stretch>
            <a:fillRect/>
          </a:stretch>
        </p:blipFill>
        <p:spPr bwMode="auto">
          <a:xfrm>
            <a:off x="3857620" y="4000504"/>
            <a:ext cx="1714512" cy="110387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 descr="IMG_20210406_125017"/>
          <p:cNvPicPr/>
          <p:nvPr/>
        </p:nvPicPr>
        <p:blipFill>
          <a:blip r:embed="rId6" cstate="print"/>
          <a:srcRect t="33787" r="88859" b="47180"/>
          <a:stretch>
            <a:fillRect/>
          </a:stretch>
        </p:blipFill>
        <p:spPr bwMode="auto">
          <a:xfrm>
            <a:off x="2857488" y="1714488"/>
            <a:ext cx="1785950" cy="120272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30" descr="IMG_20210406_125017"/>
          <p:cNvPicPr/>
          <p:nvPr/>
        </p:nvPicPr>
        <p:blipFill>
          <a:blip r:embed="rId7" cstate="print"/>
          <a:srcRect l="70780" t="32483" r="16007" b="49396"/>
          <a:stretch>
            <a:fillRect/>
          </a:stretch>
        </p:blipFill>
        <p:spPr bwMode="auto">
          <a:xfrm>
            <a:off x="5143504" y="1928802"/>
            <a:ext cx="1519114" cy="1145059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428605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Будем знакомы…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0060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0"/>
            <a:ext cx="6500858" cy="1853248"/>
          </a:xfrm>
        </p:spPr>
        <p:txBody>
          <a:bodyPr/>
          <a:lstStyle/>
          <a:p>
            <a:r>
              <a:rPr lang="ru-RU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нашей школе проводится планомерная работа по пропаганде Правил Дорожного Движения и профилактике травматизма среди детей на дорогах </a:t>
            </a:r>
            <a:br>
              <a:rPr lang="ru-RU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С целью проведения  такой работы в школе был создан отряд ЮИД,  активно включился в работу</a:t>
            </a:r>
            <a:br>
              <a:rPr lang="ru-RU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 время его существования  им был проведен  интересные мероприятия</a:t>
            </a:r>
            <a:endParaRPr lang="ru-RU" sz="1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20210319_134638"/>
          <p:cNvPicPr>
            <a:picLocks noGrp="1"/>
          </p:cNvPicPr>
          <p:nvPr>
            <p:ph idx="1"/>
          </p:nvPr>
        </p:nvPicPr>
        <p:blipFill>
          <a:blip r:embed="rId2" cstate="print"/>
          <a:srcRect l="16225" t="21042" b="10463"/>
          <a:stretch>
            <a:fillRect/>
          </a:stretch>
        </p:blipFill>
        <p:spPr bwMode="auto">
          <a:xfrm>
            <a:off x="0" y="1785926"/>
            <a:ext cx="9144000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4"/>
          <p:cNvGrpSpPr/>
          <p:nvPr/>
        </p:nvGrpSpPr>
        <p:grpSpPr>
          <a:xfrm>
            <a:off x="0" y="0"/>
            <a:ext cx="1285852" cy="1571612"/>
            <a:chOff x="228600" y="304800"/>
            <a:chExt cx="2133600" cy="2133600"/>
          </a:xfrm>
        </p:grpSpPr>
        <p:sp>
          <p:nvSpPr>
            <p:cNvPr id="6" name="Овал 5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0800" y="285728"/>
            <a:ext cx="54102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Что такое наш ЮИД?</a:t>
            </a:r>
          </a:p>
          <a:p>
            <a:pPr algn="ctr">
              <a:spcAft>
                <a:spcPts val="0"/>
              </a:spcAft>
            </a:pPr>
            <a:r>
              <a:rPr lang="ru-RU" sz="28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И о чем он говорит?</a:t>
            </a:r>
          </a:p>
          <a:p>
            <a:pPr algn="ctr">
              <a:spcAft>
                <a:spcPts val="0"/>
              </a:spcAft>
            </a:pPr>
            <a:r>
              <a:rPr lang="ru-RU" sz="28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Надо срочно показать!</a:t>
            </a:r>
          </a:p>
          <a:p>
            <a:pPr algn="ctr">
              <a:spcAft>
                <a:spcPts val="0"/>
              </a:spcAft>
            </a:pPr>
            <a:r>
              <a:rPr lang="ru-RU" sz="28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Надо срочно рассказать!</a:t>
            </a:r>
            <a:endParaRPr lang="ru-RU" sz="2800" b="1" i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28600" y="304800"/>
            <a:ext cx="2133600" cy="2133600"/>
            <a:chOff x="228600" y="304800"/>
            <a:chExt cx="2133600" cy="2133600"/>
          </a:xfrm>
        </p:grpSpPr>
        <p:sp>
          <p:nvSpPr>
            <p:cNvPr id="8" name="Овал 7"/>
            <p:cNvSpPr/>
            <p:nvPr/>
          </p:nvSpPr>
          <p:spPr>
            <a:xfrm>
              <a:off x="228600" y="304800"/>
              <a:ext cx="2133600" cy="2133600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57200" y="409767"/>
              <a:ext cx="1536528" cy="1800034"/>
            </a:xfrm>
            <a:prstGeom prst="rect">
              <a:avLst/>
            </a:prstGeom>
          </p:spPr>
        </p:pic>
      </p:grpSp>
      <p:pic>
        <p:nvPicPr>
          <p:cNvPr id="12" name="Рисунок 11" descr="IMG_20201224_1146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28794" y="2143116"/>
            <a:ext cx="6500858" cy="4429156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506f51b-c3a4-48cc-8305-ece62ef83399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0"/>
            <a:ext cx="7444876" cy="85723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Информационный стенд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8c1b3867-8797-4a96-b0b9-755bd64bc29a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144000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/Relationships>
</file>

<file path=ppt/theme/theme1.xml><?xml version="1.0" encoding="utf-8"?>
<a:theme xmlns:a="http://schemas.openxmlformats.org/drawingml/2006/main" name="Тема5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MGX 2006 Breakout Template">
      <a:majorFont>
        <a:latin typeface="Segoe Semibold"/>
        <a:ea typeface=""/>
        <a:cs typeface=""/>
      </a:majorFont>
      <a:minorFont>
        <a:latin typeface="Segoe Semibol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GX 2006 Breakout Template 1">
        <a:dk1>
          <a:srgbClr val="000000"/>
        </a:dk1>
        <a:lt1>
          <a:srgbClr val="FFFFFF"/>
        </a:lt1>
        <a:dk2>
          <a:srgbClr val="2C1D85"/>
        </a:dk2>
        <a:lt2>
          <a:srgbClr val="FCDE04"/>
        </a:lt2>
        <a:accent1>
          <a:srgbClr val="E7D5FF"/>
        </a:accent1>
        <a:accent2>
          <a:srgbClr val="66CC66"/>
        </a:accent2>
        <a:accent3>
          <a:srgbClr val="ACABC2"/>
        </a:accent3>
        <a:accent4>
          <a:srgbClr val="DADADA"/>
        </a:accent4>
        <a:accent5>
          <a:srgbClr val="F1E7FF"/>
        </a:accent5>
        <a:accent6>
          <a:srgbClr val="5CB95C"/>
        </a:accent6>
        <a:hlink>
          <a:srgbClr val="D46AFE"/>
        </a:hlink>
        <a:folHlink>
          <a:srgbClr val="E1952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GX 2006 Breakout Template">
  <a:themeElements>
    <a:clrScheme name="1_MGX 2006 Breakout Template 1">
      <a:dk1>
        <a:srgbClr val="000000"/>
      </a:dk1>
      <a:lt1>
        <a:srgbClr val="FFFFFF"/>
      </a:lt1>
      <a:dk2>
        <a:srgbClr val="2C1D85"/>
      </a:dk2>
      <a:lt2>
        <a:srgbClr val="FCDE04"/>
      </a:lt2>
      <a:accent1>
        <a:srgbClr val="E7D5FF"/>
      </a:accent1>
      <a:accent2>
        <a:srgbClr val="66CC66"/>
      </a:accent2>
      <a:accent3>
        <a:srgbClr val="ACABC2"/>
      </a:accent3>
      <a:accent4>
        <a:srgbClr val="DADADA"/>
      </a:accent4>
      <a:accent5>
        <a:srgbClr val="F1E7FF"/>
      </a:accent5>
      <a:accent6>
        <a:srgbClr val="5CB95C"/>
      </a:accent6>
      <a:hlink>
        <a:srgbClr val="D46AFE"/>
      </a:hlink>
      <a:folHlink>
        <a:srgbClr val="E1952F"/>
      </a:folHlink>
    </a:clrScheme>
    <a:fontScheme name="1_MGX 2006 Breakout Template">
      <a:majorFont>
        <a:latin typeface="Segoe Semibold"/>
        <a:ea typeface=""/>
        <a:cs typeface="Arial"/>
      </a:majorFont>
      <a:minorFont>
        <a:latin typeface="Segoe Semibol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MGX 2006 Breakout Template 1">
        <a:dk1>
          <a:srgbClr val="000000"/>
        </a:dk1>
        <a:lt1>
          <a:srgbClr val="FFFFFF"/>
        </a:lt1>
        <a:dk2>
          <a:srgbClr val="2C1D85"/>
        </a:dk2>
        <a:lt2>
          <a:srgbClr val="FCDE04"/>
        </a:lt2>
        <a:accent1>
          <a:srgbClr val="E7D5FF"/>
        </a:accent1>
        <a:accent2>
          <a:srgbClr val="66CC66"/>
        </a:accent2>
        <a:accent3>
          <a:srgbClr val="ACABC2"/>
        </a:accent3>
        <a:accent4>
          <a:srgbClr val="DADADA"/>
        </a:accent4>
        <a:accent5>
          <a:srgbClr val="F1E7FF"/>
        </a:accent5>
        <a:accent6>
          <a:srgbClr val="5CB95C"/>
        </a:accent6>
        <a:hlink>
          <a:srgbClr val="D46AFE"/>
        </a:hlink>
        <a:folHlink>
          <a:srgbClr val="E1952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MGX 2006 Breakout Template">
  <a:themeElements>
    <a:clrScheme name="2_MGX 2006 Breakout Template 1">
      <a:dk1>
        <a:srgbClr val="000000"/>
      </a:dk1>
      <a:lt1>
        <a:srgbClr val="FFFFFF"/>
      </a:lt1>
      <a:dk2>
        <a:srgbClr val="2C1D85"/>
      </a:dk2>
      <a:lt2>
        <a:srgbClr val="FCDE04"/>
      </a:lt2>
      <a:accent1>
        <a:srgbClr val="E7D5FF"/>
      </a:accent1>
      <a:accent2>
        <a:srgbClr val="66CC66"/>
      </a:accent2>
      <a:accent3>
        <a:srgbClr val="ACABC2"/>
      </a:accent3>
      <a:accent4>
        <a:srgbClr val="DADADA"/>
      </a:accent4>
      <a:accent5>
        <a:srgbClr val="F1E7FF"/>
      </a:accent5>
      <a:accent6>
        <a:srgbClr val="5CB95C"/>
      </a:accent6>
      <a:hlink>
        <a:srgbClr val="D46AFE"/>
      </a:hlink>
      <a:folHlink>
        <a:srgbClr val="E1952F"/>
      </a:folHlink>
    </a:clrScheme>
    <a:fontScheme name="2_MGX 2006 Breakout Template">
      <a:majorFont>
        <a:latin typeface="Segoe Semibold"/>
        <a:ea typeface=""/>
        <a:cs typeface="Arial"/>
      </a:majorFont>
      <a:minorFont>
        <a:latin typeface="Segoe Semibol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MGX 2006 Breakout Template 1">
        <a:dk1>
          <a:srgbClr val="000000"/>
        </a:dk1>
        <a:lt1>
          <a:srgbClr val="FFFFFF"/>
        </a:lt1>
        <a:dk2>
          <a:srgbClr val="2C1D85"/>
        </a:dk2>
        <a:lt2>
          <a:srgbClr val="FCDE04"/>
        </a:lt2>
        <a:accent1>
          <a:srgbClr val="E7D5FF"/>
        </a:accent1>
        <a:accent2>
          <a:srgbClr val="66CC66"/>
        </a:accent2>
        <a:accent3>
          <a:srgbClr val="ACABC2"/>
        </a:accent3>
        <a:accent4>
          <a:srgbClr val="DADADA"/>
        </a:accent4>
        <a:accent5>
          <a:srgbClr val="F1E7FF"/>
        </a:accent5>
        <a:accent6>
          <a:srgbClr val="5CB95C"/>
        </a:accent6>
        <a:hlink>
          <a:srgbClr val="D46AFE"/>
        </a:hlink>
        <a:folHlink>
          <a:srgbClr val="E1952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-01744_K-12_template">
  <a:themeElements>
    <a:clrScheme name="4-01744_light_scheme01">
      <a:dk1>
        <a:srgbClr val="000000"/>
      </a:dk1>
      <a:lt1>
        <a:srgbClr val="FFFFFF"/>
      </a:lt1>
      <a:dk2>
        <a:srgbClr val="329640"/>
      </a:dk2>
      <a:lt2>
        <a:srgbClr val="565656"/>
      </a:lt2>
      <a:accent1>
        <a:srgbClr val="808080"/>
      </a:accent1>
      <a:accent2>
        <a:srgbClr val="FF9929"/>
      </a:accent2>
      <a:accent3>
        <a:srgbClr val="FECB09"/>
      </a:accent3>
      <a:accent4>
        <a:srgbClr val="4295D1"/>
      </a:accent4>
      <a:accent5>
        <a:srgbClr val="007734"/>
      </a:accent5>
      <a:accent6>
        <a:srgbClr val="0A4981"/>
      </a:accent6>
      <a:hlink>
        <a:srgbClr val="4295D1"/>
      </a:hlink>
      <a:folHlink>
        <a:srgbClr val="0A4981"/>
      </a:folHlink>
    </a:clrScheme>
    <a:fontScheme name="Trebuchet - Trebuche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rebuchet MS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-01744_HigherEd_template">
  <a:themeElements>
    <a:clrScheme name="4-01744_light_scheme01">
      <a:dk1>
        <a:srgbClr val="000000"/>
      </a:dk1>
      <a:lt1>
        <a:srgbClr val="FFFFFF"/>
      </a:lt1>
      <a:dk2>
        <a:srgbClr val="329640"/>
      </a:dk2>
      <a:lt2>
        <a:srgbClr val="565656"/>
      </a:lt2>
      <a:accent1>
        <a:srgbClr val="808080"/>
      </a:accent1>
      <a:accent2>
        <a:srgbClr val="FF9929"/>
      </a:accent2>
      <a:accent3>
        <a:srgbClr val="FECB09"/>
      </a:accent3>
      <a:accent4>
        <a:srgbClr val="4295D1"/>
      </a:accent4>
      <a:accent5>
        <a:srgbClr val="007734"/>
      </a:accent5>
      <a:accent6>
        <a:srgbClr val="0A4981"/>
      </a:accent6>
      <a:hlink>
        <a:srgbClr val="4295D1"/>
      </a:hlink>
      <a:folHlink>
        <a:srgbClr val="0A4981"/>
      </a:folHlink>
    </a:clrScheme>
    <a:fontScheme name="Trebuchet - Trebuche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rebuchet MS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Тема1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9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Тема1" id="{BE01FFFC-104D-44A3-AA3A-C20996181D57}" vid="{BEA6F5ED-E903-466B-B0C3-AAAAB133E80B}"/>
    </a:ext>
  </a:extLst>
</a:theme>
</file>

<file path=ppt/theme/theme8.xml><?xml version="1.0" encoding="utf-8"?>
<a:theme xmlns:a="http://schemas.openxmlformats.org/drawingml/2006/main" name="Белый текст и шрифт Courier для слайдов с кодом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tint val="100000"/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BACC050B-8757-4460-95D8-E37B46A6B421}"/>
    </a:ext>
  </a:extLst>
</a:theme>
</file>

<file path=ppt/theme/themeOverride1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Тема5</Template>
  <TotalTime>1290</TotalTime>
  <Words>260</Words>
  <Application>Microsoft Office PowerPoint</Application>
  <PresentationFormat>Экран (4:3)</PresentationFormat>
  <Paragraphs>82</Paragraphs>
  <Slides>30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30</vt:i4>
      </vt:variant>
    </vt:vector>
  </HeadingPairs>
  <TitlesOfParts>
    <vt:vector size="39" baseType="lpstr">
      <vt:lpstr>Тема5</vt:lpstr>
      <vt:lpstr>1_MGX 2006 Breakout Template</vt:lpstr>
      <vt:lpstr>2_MGX 2006 Breakout Template</vt:lpstr>
      <vt:lpstr>4-01744_K-12_template</vt:lpstr>
      <vt:lpstr>4-01744_HigherEd_template</vt:lpstr>
      <vt:lpstr>Оформление по умолчанию</vt:lpstr>
      <vt:lpstr>Тема1</vt:lpstr>
      <vt:lpstr>Белый текст и шрифт Courier для слайдов с кодом</vt:lpstr>
      <vt:lpstr>Ион</vt:lpstr>
      <vt:lpstr>Команда ЮИД «Светофор» Муниципальное  бюджетное общеобразовательное учреждение «Ульянковская основная общеобразовательная школа Кайбицкого муниципального района Республики Татарстан»  </vt:lpstr>
      <vt:lpstr>Слайд 2</vt:lpstr>
      <vt:lpstr>Слайд 3</vt:lpstr>
      <vt:lpstr>Слайд 4</vt:lpstr>
      <vt:lpstr>Слайд 5</vt:lpstr>
      <vt:lpstr>В нашей школе проводится планомерная работа по пропаганде Правил Дорожного Движения и профилактике травматизма среди детей на дорогах   С целью проведения  такой работы в школе был создан отряд ЮИД,  активно включился в работу За время его существования  им был проведен  интересные мероприятия</vt:lpstr>
      <vt:lpstr>Слайд 7</vt:lpstr>
      <vt:lpstr>Слайд 8</vt:lpstr>
      <vt:lpstr>Информационный стенд </vt:lpstr>
      <vt:lpstr>Слайд 10</vt:lpstr>
      <vt:lpstr>Слайд 11</vt:lpstr>
      <vt:lpstr>Слайд 12</vt:lpstr>
      <vt:lpstr>Слайд 13</vt:lpstr>
      <vt:lpstr>Слайд 14</vt:lpstr>
      <vt:lpstr>Проведение бесед по ПДД </vt:lpstr>
      <vt:lpstr>Работа с начальными классами </vt:lpstr>
      <vt:lpstr>Слайд 17</vt:lpstr>
      <vt:lpstr>Слайд 18</vt:lpstr>
      <vt:lpstr>Слайд 19</vt:lpstr>
      <vt:lpstr>Слайд 20</vt:lpstr>
      <vt:lpstr>Слайд 21</vt:lpstr>
      <vt:lpstr>Слайд 22</vt:lpstr>
      <vt:lpstr>Работа юных санитаров</vt:lpstr>
      <vt:lpstr>В конкурсе  рисунков посвященных теме «Знай и соблюдай  правила дорожного движения» участвовали  работы 1-7 классов </vt:lpstr>
      <vt:lpstr>Слайд 25</vt:lpstr>
      <vt:lpstr>Слайд 26</vt:lpstr>
      <vt:lpstr>Агитбригада 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Виктория</dc:creator>
  <cp:lastModifiedBy>савия</cp:lastModifiedBy>
  <cp:revision>129</cp:revision>
  <dcterms:modified xsi:type="dcterms:W3CDTF">2021-04-07T21:04:24Z</dcterms:modified>
</cp:coreProperties>
</file>